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0" autoAdjust="0"/>
  </p:normalViewPr>
  <p:slideViewPr>
    <p:cSldViewPr snapToGrid="0" snapToObjects="1">
      <p:cViewPr varScale="1">
        <p:scale>
          <a:sx n="79" d="100"/>
          <a:sy n="79" d="100"/>
        </p:scale>
        <p:origin x="82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C4E34B-86EE-4330-1984-BA23C80E1C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1" b="133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38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08 | ASSET &amp; REVENUE BASE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Leasehold industrial factory at SURSEZ with manufacturing infrastructure and diamond-processing machinery.</a:t>
            </a:r>
          </a:p>
          <a:p>
            <a:pPr>
              <a:spcAft>
                <a:spcPts val="1200"/>
              </a:spcAft>
              <a:defRPr sz="1800"/>
            </a:pPr>
            <a:r>
              <a:t>Owned Surat branch office of approx. 86.454 sq. mtrs. – presently generating rental income.</a:t>
            </a:r>
          </a:p>
          <a:p>
            <a:pPr>
              <a:spcAft>
                <a:spcPts val="1200"/>
              </a:spcAft>
              <a:defRPr sz="1800"/>
            </a:pPr>
            <a:r>
              <a:t>Owned Mumbai branch premises of approx. 1,037 sq. ft. at Panchratna Building – presently generating rental income.</a:t>
            </a:r>
          </a:p>
          <a:p>
            <a:pPr>
              <a:spcAft>
                <a:spcPts val="1200"/>
              </a:spcAft>
              <a:defRPr sz="1800"/>
            </a:pPr>
            <a:r>
              <a:t>Registered office is on rental basis and is proposed to be shifted to a lower-cost premises.</a:t>
            </a:r>
          </a:p>
          <a:p>
            <a:pPr>
              <a:spcAft>
                <a:spcPts val="1200"/>
              </a:spcAft>
              <a:defRPr sz="1800"/>
            </a:pPr>
            <a:r>
              <a:t>Detailed asset statement as on the Insolvency Commencement Date is to be read together with the asset annexure.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lang="en-US" dirty="0"/>
              <a:t>10</a:t>
            </a:r>
            <a:r>
              <a:rPr dirty="0"/>
              <a:t> | KEY TAKEAWAYS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rPr dirty="0"/>
              <a:t>Excel Overseas Private Limited has an established diamond-processing infrastructure and skilled workforce.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Current revenue is primarily generated through lab-grown diamond job-work, supplemented by rental income.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The business has been affected by structural and external challenges including lab-grown diamond competition, geopolitical disruption and COVID-19.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Claims admitted as on 31 July 2026 aggregate approximately ₹250.28 crore.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The immediate CIRP focus is preservation of value, continued operations, cost optimization and timely completion of the extension / CIRP process.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SNAPSHOT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005840"/>
            <a:ext cx="10789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/>
            </a:pPr>
            <a:r>
              <a:t>Corporate Debtor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371600"/>
            <a:ext cx="1069848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rPr dirty="0"/>
              <a:t>Corporate Debtor: Excel Overseas Private Limited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Date of Incorporation: 27 January 1992 | CIN: U36910MH1992PTC065058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Industry:</a:t>
            </a:r>
            <a:r>
              <a:rPr lang="en-US" dirty="0"/>
              <a:t> D</a:t>
            </a:r>
            <a:r>
              <a:rPr dirty="0"/>
              <a:t>iamonds – manufacture, import and export; currently undertaking job-work operations.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Registered Office: Bharat Diamond Bourse, Bandra Kurla Complex, Mumbai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Factory: Surat Special Economic Zone (SURSEZ), Sachin, Surat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CIRP commenced on 10 June 2026 pursuant to NCLT Mumbai order in C.P. (IB) No. 845/MB/2025.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IRP / RP: Mr. Mahesh Chand Gupta | IBBI Regn. No. IBBI/IPA-001/IP-P01489/2018-2019/12304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01 | INTRODUCTION &amp; 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Incorporated in 1992 and historically engaged in manufacturing, importing and exporting rough and polished natural diamonds.</a:t>
            </a:r>
          </a:p>
          <a:p>
            <a:pPr>
              <a:spcAft>
                <a:spcPts val="1200"/>
              </a:spcAft>
              <a:defRPr sz="1800"/>
            </a:pPr>
            <a:r>
              <a:t>100% export-oriented unit and registered MSME; One-Star Export House Certificate stated to be valid up to 31 March 2028.</a:t>
            </a:r>
          </a:p>
          <a:p>
            <a:pPr>
              <a:spcAft>
                <a:spcPts val="1200"/>
              </a:spcAft>
              <a:defRPr sz="1800"/>
            </a:pPr>
            <a:r>
              <a:t>Long-standing procurement relationships included PJSC Alrosa and global suppliers such as De Beers and Rio Tinto.</a:t>
            </a:r>
          </a:p>
          <a:p>
            <a:pPr>
              <a:spcAft>
                <a:spcPts val="1200"/>
              </a:spcAft>
              <a:defRPr sz="1800"/>
            </a:pPr>
            <a:r>
              <a:t>Surat factory comprises a two-storeyed industrial premises of approximately 993.52 sq. mtrs. on leasehold land.</a:t>
            </a:r>
          </a:p>
          <a:p>
            <a:pPr>
              <a:spcAft>
                <a:spcPts val="1200"/>
              </a:spcAft>
              <a:defRPr sz="1800"/>
            </a:pPr>
            <a:r>
              <a:t>Factory equipped with pre-blocking, planning &amp; marking, Sarin / Sarine and Vision 360 machinery, supported by skilled markers and cutters.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02 | CIRP &amp; LEGAL FRAMEWORK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CIRP commenced with effect from 10 June 2026 under Section 7 of the Insolvency and Bankruptcy Code, 2016.</a:t>
            </a:r>
          </a:p>
          <a:p>
            <a:pPr>
              <a:spcAft>
                <a:spcPts val="1200"/>
              </a:spcAft>
              <a:defRPr sz="1800"/>
            </a:pPr>
            <a:r>
              <a:t>Application filed by Union Bank of India; NCLT Mumbai order in C.P. (IB) No. 845/MB/2025.</a:t>
            </a:r>
          </a:p>
          <a:p>
            <a:pPr>
              <a:spcAft>
                <a:spcPts val="1200"/>
              </a:spcAft>
              <a:defRPr sz="1800"/>
            </a:pPr>
            <a:r>
              <a:t>Mr. Mahesh Chand Gupta was appointed as Interim Resolution Professional and subsequently appointed as Resolution Professional by the CoC.</a:t>
            </a:r>
          </a:p>
          <a:p>
            <a:pPr>
              <a:spcAft>
                <a:spcPts val="1200"/>
              </a:spcAft>
              <a:defRPr sz="1800"/>
            </a:pPr>
            <a:r>
              <a:t>Under Section 17, management of the affairs of the Corporate Debtor vests with the IRP/RP and powers of the Board of Directors stand suspended.</a:t>
            </a:r>
          </a:p>
          <a:p>
            <a:pPr>
              <a:spcAft>
                <a:spcPts val="1200"/>
              </a:spcAft>
              <a:defRPr sz="1800"/>
            </a:pPr>
            <a:r>
              <a:t>Moratorium under Section 14 of the Code is in force.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03 | LOCATIONS &amp; ASSETS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SURAT – Factory: Plot No. 176-A, Surat Special Economic Zone, Sachin, Surat – 394230; leasehold land of approx. 1,000 sq. mtrs. with industrial building of approx. 993.52 sq. mtrs.</a:t>
            </a:r>
          </a:p>
          <a:p>
            <a:pPr>
              <a:spcAft>
                <a:spcPts val="1200"/>
              </a:spcAft>
              <a:defRPr sz="1800"/>
            </a:pPr>
            <a:r>
              <a:t>SURAT – Branch: Unit No. 303, Krishna Diamond Part-B, Katargram, Surat; owned office space of approx. 86.454 sq. mtrs., let out to another diamond merchant.</a:t>
            </a:r>
          </a:p>
          <a:p>
            <a:pPr>
              <a:spcAft>
                <a:spcPts val="1200"/>
              </a:spcAft>
              <a:defRPr sz="1800"/>
            </a:pPr>
            <a:r>
              <a:t>MUMBAI – Registered Office: GW-6140, 6th Floor, Tower-G, Bharat Diamond Bourse, BKC, Bandra (East), Mumbai – 400051; rented premises.</a:t>
            </a:r>
          </a:p>
          <a:p>
            <a:pPr>
              <a:spcAft>
                <a:spcPts val="1200"/>
              </a:spcAft>
              <a:defRPr sz="1800"/>
            </a:pPr>
            <a:r>
              <a:t>MUMBAI – Branch: Unit No. 347, Panchratna Building, Opera House, Mumbai; owned unit of approx. 1,037 sq. ft., let out to another diamond merchant.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04 | CURRENT OPERATIONS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rPr dirty="0"/>
              <a:t>SURAT FACTORY: Current operations are primarily undertaken on job-work basis.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Third-party rough lab-grown diamonds are cut, polished and finished by the Corporate Debtor and dispatched to the owner.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Approximately 160 workers and 4 officers are presently engaged at the Surat factory.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Job-work currently constitutes the Corporate Debtor’s only significant source of operating revenue.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Mumbai </a:t>
            </a:r>
            <a:r>
              <a:rPr dirty="0" err="1"/>
              <a:t>Panchratna</a:t>
            </a:r>
            <a:r>
              <a:rPr dirty="0"/>
              <a:t> premises and Surat branch </a:t>
            </a:r>
            <a:r>
              <a:rPr lang="en-US" dirty="0"/>
              <a:t>offices </a:t>
            </a:r>
            <a:r>
              <a:rPr dirty="0"/>
              <a:t>generate rental income through letting to diamond merchants.</a:t>
            </a:r>
          </a:p>
          <a:p>
            <a:pPr>
              <a:spcAft>
                <a:spcPts val="1200"/>
              </a:spcAft>
              <a:defRPr sz="1800"/>
            </a:pPr>
            <a:r>
              <a:rPr dirty="0"/>
              <a:t>Registered office operations are being reviewed for relocation to a smaller, lower-cost office.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05 | REASONS FOR DOWNTURN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Growth of lab-grown diamonds has significantly changed the competitive landscape because of their substantially lower pricing.</a:t>
            </a:r>
          </a:p>
          <a:p>
            <a:pPr>
              <a:spcAft>
                <a:spcPts val="1200"/>
              </a:spcAft>
              <a:defRPr sz="1800"/>
            </a:pPr>
            <a:r>
              <a:t>Political uncertainty and disruption in Hong Kong affected payment flows and business relationships.</a:t>
            </a:r>
          </a:p>
          <a:p>
            <a:pPr>
              <a:spcAft>
                <a:spcPts val="1200"/>
              </a:spcAft>
              <a:defRPr sz="1800"/>
            </a:pPr>
            <a:r>
              <a:t>COVID-19 caused a sharp contraction in global luxury demand and disrupted international supply chains.</a:t>
            </a:r>
          </a:p>
          <a:p>
            <a:pPr>
              <a:spcAft>
                <a:spcPts val="1200"/>
              </a:spcAft>
              <a:defRPr sz="1800"/>
            </a:pPr>
            <a:r>
              <a:t>High export dependence exposed the Company to global market volatility and changing consumer preferences.</a:t>
            </a:r>
          </a:p>
          <a:p>
            <a:pPr>
              <a:spcAft>
                <a:spcPts val="1200"/>
              </a:spcAft>
              <a:defRPr sz="1800"/>
            </a:pPr>
            <a:r>
              <a:t>Industry transition from natural diamonds toward alternative diamond products increased pressure on traditional business models.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06 | OPPORTUNITIES &amp; BUSINESS OUTLOOK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/>
            </a:pPr>
            <a:r>
              <a:t>Expansion of third-party job-work and contract manufacturing can provide an asset-light revenue stream.</a:t>
            </a:r>
          </a:p>
          <a:p>
            <a:pPr>
              <a:spcAft>
                <a:spcPts val="1200"/>
              </a:spcAft>
              <a:defRPr sz="1800"/>
            </a:pPr>
            <a:r>
              <a:t>Existing cutting, polishing and grading infrastructure can support processing of lab-grown diamonds.</a:t>
            </a:r>
          </a:p>
          <a:p>
            <a:pPr>
              <a:spcAft>
                <a:spcPts val="1200"/>
              </a:spcAft>
              <a:defRPr sz="1800"/>
            </a:pPr>
            <a:r>
              <a:t>Skilled workforce and established manufacturing capabilities provide a platform for higher-capacity utilization.</a:t>
            </a:r>
          </a:p>
          <a:p>
            <a:pPr>
              <a:spcAft>
                <a:spcPts val="1200"/>
              </a:spcAft>
              <a:defRPr sz="1800"/>
            </a:pPr>
            <a:r>
              <a:t>Owned commercial premises provide recurring rental income and may support cash-flow stability.</a:t>
            </a:r>
          </a:p>
          <a:p>
            <a:pPr>
              <a:spcAft>
                <a:spcPts val="1200"/>
              </a:spcAft>
              <a:defRPr sz="1800"/>
            </a:pPr>
            <a:r>
              <a:t>Potential opportunities include serving Indian and international lab-grown diamond processors, jewellery manufacturers and exporters.</a:t>
            </a:r>
          </a:p>
          <a:p>
            <a:pPr>
              <a:spcAft>
                <a:spcPts val="1200"/>
              </a:spcAft>
              <a:defRPr sz="1800"/>
            </a:pPr>
            <a:r>
              <a:t>Market strategy should be aligned with current demand, pricing trends, export opportunities and the evolving regulatory environment.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11480"/>
            <a:ext cx="109728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t>07 | SUMMARY OF CLAIMS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005840"/>
            <a:ext cx="107899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/>
            </a:pPr>
            <a:r>
              <a:t>As on 31 July 2026 | Amounts in ₹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02920" y="1325880"/>
          <a:ext cx="1115568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59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Amt. Claimed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Amt. Admitted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Amt. Rejected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Under Verification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Secured Financial Creditors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1,804,083,876.26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1,800,626,861.52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604,331.14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2,852,683.60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Unsecured Financial Creditors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100,160,892.20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88,330,000.00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11,830,892.20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Operational Creditors (other than Employees &amp; Govt.)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613,849,067.90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613,849,067.90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0"/>
                      </a:pPr>
                      <a: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2,518,093,836.36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2,502,805,929.42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604,331.14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100" b="1"/>
                      </a:pPr>
                      <a:r>
                        <a:t>14,683,575.80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0080" y="4709160"/>
            <a:ext cx="10789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/>
            </a:pPr>
            <a:r>
              <a:t>Total claims received: ₹251.81 crore | Total admitted: ₹250.28 crore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0" y="6446520"/>
            <a:ext cx="731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/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Helena</Template>
  <TotalTime>45</TotalTime>
  <Words>1014</Words>
  <Application>Microsoft Office PowerPoint</Application>
  <PresentationFormat>Widescreen</PresentationFormat>
  <Paragraphs>101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Mahesh Chand Gupta</dc:creator>
  <cp:keywords/>
  <dc:description>generated using python-pptx</dc:description>
  <cp:lastModifiedBy>Mahesh Chand Gupta</cp:lastModifiedBy>
  <cp:revision>4</cp:revision>
  <dcterms:created xsi:type="dcterms:W3CDTF">2013-01-27T09:14:16Z</dcterms:created>
  <dcterms:modified xsi:type="dcterms:W3CDTF">2026-08-17T13:01:20Z</dcterms:modified>
  <cp:category/>
</cp:coreProperties>
</file>